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602" y="-20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0F9F-BFAF-4BD4-B325-20A1E82CB9D8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1F847-E557-47A1-A238-6B15CDD39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28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F847-E557-47A1-A238-6B15CDD3983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83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4CE9-C4E7-4FA6-AC8A-310518F9E024}" type="datetime1">
              <a:rPr lang="es-MX" smtClean="0"/>
              <a:t>07/08/2017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7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B1EC-B669-4D9E-A72C-C4ECE88F3238}" type="datetime1">
              <a:rPr lang="es-MX" smtClean="0"/>
              <a:t>07/08/2017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31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44EA-FA98-4AB3-ABA7-3963C5CAD629}" type="datetime1">
              <a:rPr lang="es-MX" smtClean="0"/>
              <a:t>07/08/2017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97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FD9E-15A8-4D8B-A2F3-F49D0088B11B}" type="datetime1">
              <a:rPr lang="es-MX" smtClean="0"/>
              <a:t>07/08/2017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06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5FA3-ED1B-43B6-93E3-29548DD751AC}" type="datetime1">
              <a:rPr lang="es-MX" smtClean="0"/>
              <a:t>07/08/2017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69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83A-E84F-4C34-A9E8-FB346C5FD3BC}" type="datetime1">
              <a:rPr lang="es-MX" smtClean="0"/>
              <a:t>07/08/2017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5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5C08-B772-4A8F-AE81-8AC26E9CD352}" type="datetime1">
              <a:rPr lang="es-MX" smtClean="0"/>
              <a:t>07/08/2017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06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BEB9-E829-454C-85F5-75EEAD779A2E}" type="datetime1">
              <a:rPr lang="es-MX" smtClean="0"/>
              <a:t>07/08/2017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2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B47-6CB1-4758-917B-7A29B97CDDC3}" type="datetime1">
              <a:rPr lang="es-MX" smtClean="0"/>
              <a:t>07/08/2017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54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A994-C012-4B8E-9100-BC1FBCC00869}" type="datetime1">
              <a:rPr lang="es-MX" smtClean="0"/>
              <a:t>07/08/2017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84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6D1-FAC9-49EA-9FEB-E0259C2649C5}" type="datetime1">
              <a:rPr lang="es-MX" smtClean="0"/>
              <a:t>07/08/2017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8E99-1159-4A7C-A1EA-5EB9281715C6}" type="datetime1">
              <a:rPr lang="es-MX" smtClean="0"/>
              <a:t>07/08/2017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SB_IT_AA_8.1.e.1_2017_01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113A-8555-4B5C-A995-D6437A770C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9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644" y="1424608"/>
            <a:ext cx="6480720" cy="355094"/>
          </a:xfrm>
        </p:spPr>
        <p:txBody>
          <a:bodyPr>
            <a:normAutofit fontScale="92500"/>
          </a:bodyPr>
          <a:lstStyle/>
          <a:p>
            <a:pPr algn="l"/>
            <a:r>
              <a:rPr lang="es-MX" sz="1100" b="1" dirty="0" smtClean="0">
                <a:solidFill>
                  <a:schemeClr val="tx1"/>
                </a:solidFill>
              </a:rPr>
              <a:t>INSTRUCCIONES:  </a:t>
            </a:r>
            <a:r>
              <a:rPr lang="es-MX" sz="1050" dirty="0" smtClean="0">
                <a:solidFill>
                  <a:schemeClr val="tx1"/>
                </a:solidFill>
              </a:rPr>
              <a:t>El  presente documento se muestra como una guía  para  crear </a:t>
            </a:r>
            <a:r>
              <a:rPr lang="es-MX" sz="1050" dirty="0">
                <a:solidFill>
                  <a:schemeClr val="tx1"/>
                </a:solidFill>
              </a:rPr>
              <a:t>y mantener un ambiente físico </a:t>
            </a:r>
            <a:r>
              <a:rPr lang="es-MX" sz="1050" dirty="0" smtClean="0">
                <a:solidFill>
                  <a:schemeClr val="tx1"/>
                </a:solidFill>
              </a:rPr>
              <a:t>limpio.</a:t>
            </a:r>
            <a:endParaRPr lang="es-MX" sz="1100" b="1" dirty="0">
              <a:solidFill>
                <a:schemeClr val="tx1"/>
              </a:solidFill>
            </a:endParaRPr>
          </a:p>
        </p:txBody>
      </p:sp>
      <p:pic>
        <p:nvPicPr>
          <p:cNvPr id="4" name="3 Imagen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8"/>
          <a:stretch>
            <a:fillRect/>
          </a:stretch>
        </p:blipFill>
        <p:spPr bwMode="auto">
          <a:xfrm>
            <a:off x="10634" y="8306"/>
            <a:ext cx="3442162" cy="14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8"/>
          <a:stretch>
            <a:fillRect/>
          </a:stretch>
        </p:blipFill>
        <p:spPr bwMode="auto">
          <a:xfrm>
            <a:off x="3284987" y="8306"/>
            <a:ext cx="3525249" cy="14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Resultado de imagen para logo dgb um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4" y="116465"/>
            <a:ext cx="1400175" cy="10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0" y="102323"/>
            <a:ext cx="129540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6"/>
          <p:cNvSpPr txBox="1"/>
          <p:nvPr/>
        </p:nvSpPr>
        <p:spPr>
          <a:xfrm>
            <a:off x="1516809" y="240477"/>
            <a:ext cx="3993663" cy="9699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00" dirty="0">
                <a:latin typeface="Atlanta" panose="020B0502020202020204" pitchFamily="34" charset="0"/>
              </a:rPr>
              <a:t>UNIVERSIDAD MICHOACANA DE SAN NICOLÁS DE HIDALGO</a:t>
            </a:r>
          </a:p>
          <a:p>
            <a:pPr algn="ctr"/>
            <a:r>
              <a:rPr lang="es-MX" sz="1050" dirty="0">
                <a:latin typeface="Atlanta" panose="020B0502020202020204" pitchFamily="34" charset="0"/>
              </a:rPr>
              <a:t>DIRECCIÓN GENERAL DE BIBLIOTECAS</a:t>
            </a:r>
          </a:p>
          <a:p>
            <a:pPr algn="ctr"/>
            <a:endParaRPr lang="es-MX" sz="1050" dirty="0">
              <a:latin typeface="Atlanta" panose="020B0502020202020204" pitchFamily="34" charset="0"/>
            </a:endParaRPr>
          </a:p>
          <a:p>
            <a:pPr algn="ctr"/>
            <a:r>
              <a:rPr lang="es-MX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 DE ASEO</a:t>
            </a:r>
            <a:endParaRPr lang="es-MX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SB_IT_AA_8.1.e.1_2017_01</a:t>
            </a:r>
            <a:endParaRPr lang="es-MX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09B9-7FF7-4CEE-A5FE-40AD48D7C8EF}" type="slidenum">
              <a:rPr lang="es-MX" smtClean="0"/>
              <a:t>1</a:t>
            </a:fld>
            <a:endParaRPr lang="es-MX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03504"/>
              </p:ext>
            </p:extLst>
          </p:nvPr>
        </p:nvGraphicFramePr>
        <p:xfrm>
          <a:off x="248439" y="1779702"/>
          <a:ext cx="6408712" cy="7619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356"/>
                <a:gridCol w="3204356"/>
              </a:tblGrid>
              <a:tr h="35101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haroni" pitchFamily="2" charset="-79"/>
                          <a:cs typeface="Aharoni" pitchFamily="2" charset="-79"/>
                        </a:rPr>
                        <a:t>ASEO</a:t>
                      </a:r>
                      <a:r>
                        <a:rPr lang="es-MX" sz="1400" b="1" baseline="0" dirty="0" smtClean="0">
                          <a:latin typeface="Aharoni" pitchFamily="2" charset="-79"/>
                          <a:cs typeface="Aharoni" pitchFamily="2" charset="-79"/>
                        </a:rPr>
                        <a:t> DE LAS ÁREAS</a:t>
                      </a:r>
                      <a:endParaRPr lang="es-MX" sz="14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lang="es-MX" sz="1100" dirty="0">
                        <a:latin typeface="+mn-lt"/>
                      </a:endParaRPr>
                    </a:p>
                  </a:txBody>
                  <a:tcPr/>
                </a:tc>
              </a:tr>
              <a:tr h="1248947">
                <a:tc>
                  <a:txBody>
                    <a:bodyPr/>
                    <a:lstStyle/>
                    <a:p>
                      <a:pPr lvl="0"/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lang="es-MX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SOLICITUD DE RECURSOS</a:t>
                      </a:r>
                    </a:p>
                    <a:p>
                      <a:pPr algn="just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 con anticipación al responsable de tu centro de información sobre  los  insumos que requieres para realizar tus actividades.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 smtClean="0">
                        <a:effectLst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+mn-lt"/>
                      </a:endParaRPr>
                    </a:p>
                  </a:txBody>
                  <a:tcPr marT="49530" marB="49530"/>
                </a:tc>
              </a:tr>
              <a:tr h="1591794">
                <a:tc>
                  <a:txBody>
                    <a:bodyPr/>
                    <a:lstStyle/>
                    <a:p>
                      <a:endParaRPr lang="es-MX" sz="1200" dirty="0">
                        <a:latin typeface="+mn-lt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INSPECCIÓN</a:t>
                      </a:r>
                    </a:p>
                    <a:p>
                      <a:pPr algn="just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la inspección física de las diferentes áreas  para detectar: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Mobiliario mal acomodado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 de basura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 de limpiar un espacio no previsto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9530" marB="49530"/>
                </a:tc>
              </a:tr>
              <a:tr h="16407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kern="1200" dirty="0" smtClean="0">
                          <a:effectLst/>
                        </a:rPr>
                        <a:t>3. </a:t>
                      </a:r>
                      <a:r>
                        <a:rPr lang="es-MX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las actividades de aseo (Barrer, trapear, sacudir, etc.) según la planificación del registro de actividades de aseo de tu centro de información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+mn-lt"/>
                      </a:endParaRPr>
                    </a:p>
                  </a:txBody>
                  <a:tcPr marT="49530" marB="49530"/>
                </a:tc>
              </a:tr>
              <a:tr h="1407710">
                <a:tc>
                  <a:txBody>
                    <a:bodyPr/>
                    <a:lstStyle/>
                    <a:p>
                      <a:endParaRPr lang="es-MX" sz="2100" dirty="0"/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kern="1200" dirty="0" smtClean="0">
                          <a:effectLst/>
                        </a:rPr>
                        <a:t>4. </a:t>
                      </a:r>
                      <a:r>
                        <a:rPr lang="es-MX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 tu registro con las actividades efectuadas y reporta a los responsables del centro de información cualquier anomalía detectada durante tus labores.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 smtClean="0">
                        <a:effectLst/>
                      </a:endParaRPr>
                    </a:p>
                  </a:txBody>
                  <a:tcPr marT="49530" marB="49530"/>
                </a:tc>
              </a:tr>
              <a:tr h="13795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kern="1200" dirty="0" smtClean="0">
                          <a:effectLst/>
                        </a:rPr>
                        <a:t>5.</a:t>
                      </a:r>
                      <a:r>
                        <a:rPr lang="es-MX" sz="1200" kern="1200" dirty="0" smtClean="0">
                          <a:effectLst/>
                        </a:rPr>
                        <a:t> </a:t>
                      </a:r>
                      <a:r>
                        <a:rPr lang="es-MX" sz="1200" b="1" kern="1200" dirty="0" smtClean="0">
                          <a:effectLst/>
                        </a:rPr>
                        <a:t>VERIFICACIÓN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Solicita a  los responsables la verificación de las áreas aseadas y registre las firmas de conformidad correspondientes.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100" dirty="0"/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lang="es-MX" sz="2100" dirty="0"/>
                    </a:p>
                  </a:txBody>
                  <a:tcPr marT="49530" marB="4953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31920"/>
            <a:ext cx="1795962" cy="145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4" y="3344555"/>
            <a:ext cx="2370502" cy="170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7761312"/>
            <a:ext cx="1927888" cy="15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8" descr="C:\Users\AmericaPGC\Documents\DIAGNÓSTICOS\ING. ELECTRICA\IT\DSC_11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3" y="6321152"/>
            <a:ext cx="2502174" cy="17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23" y="4870253"/>
            <a:ext cx="2566961" cy="17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644" y="1520619"/>
            <a:ext cx="6480720" cy="355094"/>
          </a:xfrm>
        </p:spPr>
        <p:txBody>
          <a:bodyPr>
            <a:normAutofit fontScale="92500"/>
          </a:bodyPr>
          <a:lstStyle/>
          <a:p>
            <a:pPr algn="l"/>
            <a:r>
              <a:rPr lang="es-MX" sz="1100" b="1" dirty="0" smtClean="0">
                <a:solidFill>
                  <a:schemeClr val="tx1"/>
                </a:solidFill>
              </a:rPr>
              <a:t>INSTRUCCIONES:  </a:t>
            </a:r>
            <a:r>
              <a:rPr lang="es-MX" sz="1050" dirty="0" smtClean="0">
                <a:solidFill>
                  <a:schemeClr val="tx1"/>
                </a:solidFill>
              </a:rPr>
              <a:t>El  presente documento se muestra como una guía  para  crear </a:t>
            </a:r>
            <a:r>
              <a:rPr lang="es-MX" sz="1050" dirty="0">
                <a:solidFill>
                  <a:schemeClr val="tx1"/>
                </a:solidFill>
              </a:rPr>
              <a:t>y mantener un ambiente físico </a:t>
            </a:r>
            <a:r>
              <a:rPr lang="es-MX" sz="1050" dirty="0" smtClean="0">
                <a:solidFill>
                  <a:schemeClr val="tx1"/>
                </a:solidFill>
              </a:rPr>
              <a:t>limpio.</a:t>
            </a:r>
            <a:endParaRPr lang="es-MX" sz="1100" b="1" dirty="0">
              <a:solidFill>
                <a:schemeClr val="tx1"/>
              </a:solidFill>
            </a:endParaRPr>
          </a:p>
        </p:txBody>
      </p:sp>
      <p:pic>
        <p:nvPicPr>
          <p:cNvPr id="4" name="3 Imagen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8"/>
          <a:stretch>
            <a:fillRect/>
          </a:stretch>
        </p:blipFill>
        <p:spPr bwMode="auto">
          <a:xfrm>
            <a:off x="10634" y="8306"/>
            <a:ext cx="3442162" cy="14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8"/>
          <a:stretch>
            <a:fillRect/>
          </a:stretch>
        </p:blipFill>
        <p:spPr bwMode="auto">
          <a:xfrm>
            <a:off x="3284987" y="8306"/>
            <a:ext cx="3525249" cy="14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Resultado de imagen para logo dgb um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4" y="116465"/>
            <a:ext cx="1400175" cy="10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0" y="102323"/>
            <a:ext cx="129540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6"/>
          <p:cNvSpPr txBox="1"/>
          <p:nvPr/>
        </p:nvSpPr>
        <p:spPr>
          <a:xfrm>
            <a:off x="1516809" y="240477"/>
            <a:ext cx="3993663" cy="9699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00" dirty="0">
                <a:latin typeface="Atlanta" panose="020B0502020202020204" pitchFamily="34" charset="0"/>
              </a:rPr>
              <a:t>UNIVERSIDAD MICHOACANA DE SAN NICOLÁS DE HIDALGO</a:t>
            </a:r>
          </a:p>
          <a:p>
            <a:pPr algn="ctr"/>
            <a:r>
              <a:rPr lang="es-MX" sz="1050" dirty="0">
                <a:latin typeface="Atlanta" panose="020B0502020202020204" pitchFamily="34" charset="0"/>
              </a:rPr>
              <a:t>DIRECCIÓN GENERAL DE BIBLIOTECAS</a:t>
            </a:r>
          </a:p>
          <a:p>
            <a:pPr algn="ctr"/>
            <a:endParaRPr lang="es-MX" sz="1050" dirty="0">
              <a:latin typeface="Atlanta" panose="020B0502020202020204" pitchFamily="34" charset="0"/>
            </a:endParaRPr>
          </a:p>
          <a:p>
            <a:pPr algn="ctr"/>
            <a:r>
              <a:rPr lang="es-MX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 DE ASEO</a:t>
            </a:r>
            <a:endParaRPr lang="es-MX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SB_IT_AA_8.1.e.1_2017_01</a:t>
            </a:r>
            <a:endParaRPr lang="es-MX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09B9-7FF7-4CEE-A5FE-40AD48D7C8EF}" type="slidenum">
              <a:rPr lang="es-MX" smtClean="0"/>
              <a:t>2</a:t>
            </a:fld>
            <a:endParaRPr lang="es-MX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49567"/>
              </p:ext>
            </p:extLst>
          </p:nvPr>
        </p:nvGraphicFramePr>
        <p:xfrm>
          <a:off x="248437" y="1832654"/>
          <a:ext cx="6420922" cy="7333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0461"/>
                <a:gridCol w="3210461"/>
              </a:tblGrid>
              <a:tr h="4738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kern="1200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LIMPIEZA DE EQUIPO Y ESTANTERÍA</a:t>
                      </a:r>
                      <a:endParaRPr lang="es-MX" sz="1400" b="1" kern="1200" baseline="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lang="es-MX" sz="1100" dirty="0">
                        <a:latin typeface="+mn-lt"/>
                      </a:endParaRPr>
                    </a:p>
                  </a:txBody>
                  <a:tcPr/>
                </a:tc>
              </a:tr>
              <a:tr h="2212340">
                <a:tc>
                  <a:txBody>
                    <a:bodyPr/>
                    <a:lstStyle/>
                    <a:p>
                      <a:pPr lvl="0"/>
                      <a:r>
                        <a:rPr lang="es-MX" sz="2000" kern="1200" dirty="0" smtClean="0">
                          <a:effectLst/>
                        </a:rPr>
                        <a:t> 1. </a:t>
                      </a:r>
                      <a:r>
                        <a:rPr lang="es-MX" sz="1300" b="1" kern="1200" dirty="0" smtClean="0">
                          <a:effectLst/>
                        </a:rPr>
                        <a:t>LIMPIEZA</a:t>
                      </a:r>
                      <a:r>
                        <a:rPr lang="es-MX" sz="1300" b="1" kern="1200" baseline="0" dirty="0" smtClean="0">
                          <a:effectLst/>
                        </a:rPr>
                        <a:t> DE EQUIPOS:</a:t>
                      </a:r>
                    </a:p>
                    <a:p>
                      <a:pPr algn="just"/>
                      <a:r>
                        <a:rPr lang="es-MX" sz="1200" kern="1200" dirty="0" smtClean="0">
                          <a:effectLst/>
                        </a:rPr>
                        <a:t>Utiliza</a:t>
                      </a:r>
                      <a:r>
                        <a:rPr lang="es-MX" sz="1200" kern="1200" baseline="0" dirty="0" smtClean="0">
                          <a:effectLst/>
                        </a:rPr>
                        <a:t> un trapo seco para limpiar cuidadosamente los equipos y periféricos, evitando jalar los cables y el uso de solventes.</a:t>
                      </a:r>
                    </a:p>
                    <a:p>
                      <a:pPr algn="just"/>
                      <a:endParaRPr lang="es-MX" sz="1200" kern="1200" baseline="0" dirty="0" smtClean="0">
                        <a:effectLst/>
                      </a:endParaRPr>
                    </a:p>
                    <a:p>
                      <a:pPr algn="just"/>
                      <a:endParaRPr lang="es-MX" sz="1200" kern="1200" baseline="0" dirty="0" smtClean="0">
                        <a:effectLst/>
                      </a:endParaRPr>
                    </a:p>
                    <a:p>
                      <a:pPr algn="just"/>
                      <a:endParaRPr lang="es-MX" sz="1200" kern="1200" baseline="0" dirty="0" smtClean="0">
                        <a:effectLst/>
                      </a:endParaRPr>
                    </a:p>
                    <a:p>
                      <a:pPr algn="just"/>
                      <a:endParaRPr lang="es-MX" sz="1200" kern="1200" baseline="0" dirty="0" smtClean="0">
                        <a:effectLst/>
                      </a:endParaRPr>
                    </a:p>
                    <a:p>
                      <a:pPr algn="just"/>
                      <a:endParaRPr lang="es-MX" sz="1200" kern="1200" baseline="0" dirty="0" smtClean="0">
                        <a:effectLst/>
                      </a:endParaRPr>
                    </a:p>
                    <a:p>
                      <a:pPr algn="just"/>
                      <a:endParaRPr lang="es-MX" sz="1200" kern="1200" baseline="0" dirty="0" smtClean="0">
                        <a:effectLst/>
                      </a:endParaRPr>
                    </a:p>
                    <a:p>
                      <a:pPr algn="just"/>
                      <a:endParaRPr lang="es-MX" sz="1200" kern="1200" dirty="0" smtClean="0">
                        <a:effectLst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+mn-lt"/>
                      </a:endParaRPr>
                    </a:p>
                  </a:txBody>
                  <a:tcPr marT="49530" marB="49530"/>
                </a:tc>
              </a:tr>
              <a:tr h="2148785">
                <a:tc>
                  <a:txBody>
                    <a:bodyPr/>
                    <a:lstStyle/>
                    <a:p>
                      <a:endParaRPr lang="es-MX" sz="1200" dirty="0">
                        <a:latin typeface="+mn-lt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s-MX" sz="2000" kern="1200" dirty="0" smtClean="0">
                          <a:effectLst/>
                        </a:rPr>
                        <a:t>2.</a:t>
                      </a:r>
                      <a:r>
                        <a:rPr lang="es-MX" sz="1200" kern="1200" dirty="0" smtClean="0">
                          <a:effectLst/>
                        </a:rPr>
                        <a:t> </a:t>
                      </a:r>
                      <a:r>
                        <a:rPr lang="es-MX" sz="1300" b="1" kern="1200" dirty="0" smtClean="0">
                          <a:effectLst/>
                        </a:rPr>
                        <a:t>LIMPIEZA</a:t>
                      </a:r>
                      <a:r>
                        <a:rPr lang="es-MX" sz="1300" b="1" kern="1200" baseline="0" dirty="0" smtClean="0">
                          <a:effectLst/>
                        </a:rPr>
                        <a:t> DE ESTANTERÍA:</a:t>
                      </a:r>
                      <a:endParaRPr lang="es-MX" sz="1300" b="1" kern="1200" dirty="0" smtClean="0">
                        <a:effectLst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s-MX" sz="1200" b="1" kern="1200" baseline="0" dirty="0" smtClean="0">
                          <a:effectLst/>
                        </a:rPr>
                        <a:t>a) </a:t>
                      </a:r>
                      <a:r>
                        <a:rPr lang="es-MX" sz="1200" kern="1200" baseline="0" dirty="0" smtClean="0">
                          <a:effectLst/>
                        </a:rPr>
                        <a:t>Asea  los alrededores  de las bandejas del estante con ayuda de un paño seco;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s-MX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Limpia los lomos de los libros con ayuda de una aspiradora</a:t>
                      </a:r>
                    </a:p>
                  </a:txBody>
                  <a:tcPr marT="49530" marB="49530"/>
                </a:tc>
              </a:tr>
              <a:tr h="24781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 smtClean="0">
                          <a:effectLst/>
                        </a:rPr>
                        <a:t>3. </a:t>
                      </a:r>
                      <a:r>
                        <a:rPr lang="es-MX" sz="1200" b="1" kern="1200" dirty="0" smtClean="0">
                          <a:effectLst/>
                        </a:rPr>
                        <a:t>VERIFICACIÓN: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200" b="1" kern="1200" baseline="0" dirty="0" smtClean="0">
                          <a:effectLst/>
                        </a:rPr>
                        <a:t>a) </a:t>
                      </a:r>
                      <a:r>
                        <a:rPr lang="es-MX" sz="1200" kern="1200" baseline="0" dirty="0" smtClean="0">
                          <a:effectLst/>
                        </a:rPr>
                        <a:t>Actualiza tu registro con las actividades efectuadas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200" b="1" kern="1200" baseline="0" dirty="0" smtClean="0">
                          <a:effectLst/>
                        </a:rPr>
                        <a:t>b) </a:t>
                      </a:r>
                      <a:r>
                        <a:rPr lang="es-MX" sz="1200" kern="1200" baseline="0" dirty="0" smtClean="0">
                          <a:effectLst/>
                        </a:rPr>
                        <a:t>Solicita a  los responsables la verificación de las áreas aseadas y registre las firmas de conformidad correspondientes.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lang="es-MX" sz="2100" dirty="0"/>
                    </a:p>
                  </a:txBody>
                  <a:tcPr marT="49530" marB="4953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0" y="2216696"/>
            <a:ext cx="2342428" cy="19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06" y="6435165"/>
            <a:ext cx="3012182" cy="252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800872"/>
            <a:ext cx="29083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317</Words>
  <Application>Microsoft Office PowerPoint</Application>
  <PresentationFormat>A4 (210 x 297 mm)</PresentationFormat>
  <Paragraphs>43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Aharoni</vt:lpstr>
      <vt:lpstr>Arial</vt:lpstr>
      <vt:lpstr>Atlanta</vt:lpstr>
      <vt:lpstr>Calibri</vt:lpstr>
      <vt:lpstr>Tahoma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Indira PGC</dc:creator>
  <cp:lastModifiedBy>dracktrow</cp:lastModifiedBy>
  <cp:revision>20</cp:revision>
  <dcterms:created xsi:type="dcterms:W3CDTF">2017-06-30T16:05:38Z</dcterms:created>
  <dcterms:modified xsi:type="dcterms:W3CDTF">2017-08-07T15:13:47Z</dcterms:modified>
</cp:coreProperties>
</file>