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32404050"/>
  <p:notesSz cx="6858000" cy="9144000"/>
  <p:defaultTextStyle>
    <a:defPPr>
      <a:defRPr lang="es-MX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472" y="288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1B4B2-AAE0-4DB4-B86B-91ECD918D235}" type="datetimeFigureOut">
              <a:rPr lang="es-MX" smtClean="0"/>
              <a:t>02/04/2019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8C00E-66D8-462E-91CB-17DFC3C10C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14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203" y="10066265"/>
            <a:ext cx="18362295" cy="6945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2008-E18B-451B-8C0C-F308CBB87CD9}" type="datetime1">
              <a:rPr lang="es-MX" smtClean="0"/>
              <a:t>02/04/2019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234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E88-38D9-4A5D-9578-68B1AE60BDF9}" type="datetime1">
              <a:rPr lang="es-MX" smtClean="0"/>
              <a:t>02/04/2019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08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46467" y="1732720"/>
            <a:ext cx="3645457" cy="3685960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0103" y="1732720"/>
            <a:ext cx="10576323" cy="368596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F154-03FB-4C29-9F60-EF45D20C85B9}" type="datetime1">
              <a:rPr lang="es-MX" smtClean="0"/>
              <a:t>02/04/2019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40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3C8C-5085-49BC-A39D-6C347AE51813}" type="datetime1">
              <a:rPr lang="es-MX" smtClean="0"/>
              <a:t>02/04/2019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46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65" y="20822604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465" y="13734223"/>
            <a:ext cx="18362295" cy="7088382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790C-5135-4966-8FCC-EE1C256C11BE}" type="datetime1">
              <a:rPr lang="es-MX" smtClean="0"/>
              <a:t>02/04/2019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43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0103" y="10081262"/>
            <a:ext cx="7110889" cy="2851106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81036" y="10081262"/>
            <a:ext cx="7110889" cy="2851106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9EB5-BFBE-402B-A1FF-8DEAC5DED0E1}" type="datetime1">
              <a:rPr lang="es-MX" smtClean="0"/>
              <a:t>02/04/2019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15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7" y="7253408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137" y="10276283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874" y="7253408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874" y="10276283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EDC6-C239-4B4A-AFFD-2C0069F1F491}" type="datetime1">
              <a:rPr lang="es-MX" smtClean="0"/>
              <a:t>02/04/2019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417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134C-74E4-42E6-A5EA-EEA8A0ECF94C}" type="datetime1">
              <a:rPr lang="es-MX" smtClean="0"/>
              <a:t>02/04/2019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09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425-ABD9-4828-8917-6F2D4E6D7173}" type="datetime1">
              <a:rPr lang="es-MX" smtClean="0"/>
              <a:t>02/04/2019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69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7" y="1290163"/>
            <a:ext cx="7107140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11" cy="27655960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137" y="6780850"/>
            <a:ext cx="7107140" cy="22165274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4801-7E9F-488A-A45B-F5380E9220FA}" type="datetime1">
              <a:rPr lang="es-MX" smtClean="0"/>
              <a:t>02/04/2019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7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280" y="22682837"/>
            <a:ext cx="12961620" cy="2677838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280" y="2895361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280" y="25360675"/>
            <a:ext cx="12961620" cy="3802972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A311-EF6A-406F-BA17-279B289ED629}" type="datetime1">
              <a:rPr lang="es-MX" smtClean="0"/>
              <a:t>02/04/2019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06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7560950"/>
            <a:ext cx="19442430" cy="21385174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7C3D-4DAD-47C9-A427-B33980B604A6}" type="datetime1">
              <a:rPr lang="es-MX" smtClean="0"/>
              <a:t>02/04/2019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80923" y="30033758"/>
            <a:ext cx="6840855" cy="172521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VIGENTE A PARTIR DE: AGOSTO DE  2017                                                                                               1                                                                                     SB_CPSPO_ 8.2.1.a_8.2.2.a.2_8.5.1.c_20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81935" y="30033758"/>
            <a:ext cx="5040630" cy="172521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4CC50-0BFA-48FB-AD89-E47A243EF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45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Imagen relacionad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87"/>
          <a:stretch/>
        </p:blipFill>
        <p:spPr bwMode="auto">
          <a:xfrm>
            <a:off x="0" y="-32709"/>
            <a:ext cx="10815714" cy="36333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14 Imagen" descr="Imagen relacionad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87"/>
          <a:stretch/>
        </p:blipFill>
        <p:spPr bwMode="auto">
          <a:xfrm flipH="1">
            <a:off x="10815711" y="-32708"/>
            <a:ext cx="10786985" cy="35613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CuadroTexto 5"/>
          <p:cNvSpPr txBox="1"/>
          <p:nvPr/>
        </p:nvSpPr>
        <p:spPr>
          <a:xfrm>
            <a:off x="3816574" y="432273"/>
            <a:ext cx="14329592" cy="201622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3600" dirty="0">
                <a:latin typeface="Atlanta" panose="020B0502020202020204" pitchFamily="34" charset="0"/>
              </a:rPr>
              <a:t>UNIVERSIDAD MICHOACANA DE SAN NICOLÁS DE HIDALGO</a:t>
            </a:r>
          </a:p>
          <a:p>
            <a:pPr algn="ctr"/>
            <a:r>
              <a:rPr lang="es-MX" sz="3600" dirty="0">
                <a:latin typeface="Atlanta" panose="020B0502020202020204" pitchFamily="34" charset="0"/>
              </a:rPr>
              <a:t>DIRECCIÓN GENERAL DE BIBLIOTECAS</a:t>
            </a:r>
          </a:p>
          <a:p>
            <a:pPr algn="ctr"/>
            <a:endParaRPr lang="es-MX" sz="3600" dirty="0">
              <a:latin typeface="Atlanta" panose="020B0502020202020204" pitchFamily="34" charset="0"/>
            </a:endParaRPr>
          </a:p>
          <a:p>
            <a:pPr algn="ctr"/>
            <a:r>
              <a:rPr lang="es-MX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CATÁLOGO</a:t>
            </a:r>
            <a:r>
              <a:rPr lang="es-MX" sz="36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PRODUCTOS Y SERVICIOS DE LOS PROCESOS OPERATIVOS</a:t>
            </a:r>
            <a:endParaRPr lang="es-MX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151516"/>
              </p:ext>
            </p:extLst>
          </p:nvPr>
        </p:nvGraphicFramePr>
        <p:xfrm>
          <a:off x="576211" y="3960665"/>
          <a:ext cx="20450274" cy="2525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SERVICIO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DESCRIPCIÓN DEL SERVICIO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REQUISITOS DE CONFORMIDAD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ESPECIFICACIONES PARA LA ACEPTACIÓN DE LOS PRODUCTOS Y SERVICIOS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DISPONIBLE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 DISPONIBLE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PRÉSTAMO A DOMICILIO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Consiste en la autorización que se otorga a los usuarios para la  consulta de la colección general  fuera de la biblioteca.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PRÉSTAMO PARA FOTOCOPIADO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Consiste en el préstamo de material bibliográfico para su fotocopiado fuera de las instalaciones de la biblioteca.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PRÉSTAMO EN SALA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Consiste en el uso que las personas hacen de los materiales de la biblioteca dentro de esta.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PRÉSTAMO EN RESERVA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Libros que se reservan para alguna plática (tema de estudio especial) de acuerdo con los programas de los académicos.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CUBÍCULOS DE ESTUDIO Y/O LECTURA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Consiste en el préstamo de una pequeño área destinada  para  que  los usuarios realicen trabajos académicos y/o de investigación en equipo.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SERVICIO DE CÓMPUTO E INTERNET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Espacio que cuenta con equipos de cómputo para la consulta de internet y/o realización de trabajos académicos.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FORMACIÓN DE USUARIOS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Consiste en desarrollar en los usuarios las habilidades para la localización expedita de la información que requieran, por medio del desarrollo de habilidades informativas.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EMISIÓN DE BOLETINES DE ADQUISICIONES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 una lista de materiales de un determinado tema que la biblioteca edita para informar a los usuarios de la compra o donación de libros y materiales.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PRÉSTAMO DE LOCKERS Y/O CASILLEROS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Servicio que permite resguardar las pertenencias de los usuarios durante su estancia en la biblioteca.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FOTOCOPIADO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Consiste en reproducir, para los usuarios, material bibliográfico, sobre todo el que no puede salir de la biblioteca.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CONSULTA DE CATÁLOGOS EN LÍNEA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Este servicio permite a los usuarios la búsqueda, consulta y visualización de los registros bibliográficos con que cuenta la biblioteca. (Maguiña Lázaro)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IMPRESIONES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 este servicio el usuario podrá reproducir textos o imágenes sobre papel con ayuda de una impresora.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SCANNER Y/O DIGITALIZACIÓN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Este servicio permite transformar un documento impreso a uno en formato digital con ayuda de un scanner o digitalizador.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SALA PARA PERSONAS CON LIMITACIONES MOTRICES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 un espacio designado para aquellas personas que no pueden acceder a la sala de lectura y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autoacceso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por impedimento físico.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EDICIÓN DE IMÁGENES DIGITALES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Edición de imágenes que incluye calibración o ajuste de la escala de colores de cualquier imagen digital, de materiales internos o externos, así como resolución, formato y restauración de imagen digital.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SESIÓN FOTOGRÁFICA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Captura fotográfica de documentos, libros, revistas y periódicos; registro fotográfico de objetos, personas, monumentos, edificios, paisajes, eventos académicos, etc.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SALA DE LECTURA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Espacio físico que permite a los usuarios la consulta de las colecciones en la biblioteca.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PRÉSTAMO DE ÁREAS O SALAS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 autorización que se otorga para el préstamo de una sala o área de la biblioteca a fin de llevar a cabo actividades de tipo académico previa solicitud escrita por parte de escuelas, facultad e institutos, dependencias administrativas de la UMSNH o bien, por instituciones educativas externas..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3086100" rtl="0" eaLnBrk="1" fontAlgn="ctr" latinLnBrk="0" hangingPunct="1"/>
                      <a:r>
                        <a:rPr lang="es-MX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COLECCIONES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DESCRIPCIÓN DE</a:t>
                      </a:r>
                      <a:r>
                        <a:rPr lang="es-MX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LA COLECCIÓN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REQUISITOS DE CONFORMIDAD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ESPECIFICACIONES PARA LA ACEPTACIÓN DE LOS PRODUCTOS Y SERVICIOS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DISPONIBLE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 DISPONIBLE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Integrada conforme a los planes y programas académicos de las licenciaturas y posgrados de la Universidad.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CONSULTA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Conformada por materiales que proporcionan información precisa  sobre las áreas del conocimiento humano y está integrada por diccionarios, enciclopedias, atlas, almanaques,  etc.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TESIS Y/O TESINAS EN PAPEL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Trabajos de investigación, realizados por los alumnos y/o otras partes externas para efectos de titulación, en formato impreso.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TESIS Y/O TESINAS DIGITALES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Trabajos de investigación, realizados por los alumnos y/o otras partes externas para efectos de titulación, en formato digital.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PUBLICACIONES PERIÓDICAS (REVISTAS, PERIÓDICOS)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Periódicos y revistas técnicas, científicas y de cultura general; de procedencia local, estatal, nacional y extranjera.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DISCOS COMPACTOS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Colección de recursos electrónicos (incluye discos compactos complementarios de libros de revistas entre otros).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DIAPOSITIVAS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Colección formada por diapositivas (fotografías positivas de colores reales).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Colección integrada por representaciones geográficas de algún territorio, en una superficie plana, una superficie bidimensional, tridimensional o esférica.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VIDEO CASETES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Está conformada por videos en formato VHS Y DVD en todas las áreas del conocimiento; se trata de materiales especializados y de divulgación.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BASES DE DATOS CONTRATADAS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Banco</a:t>
                      </a:r>
                      <a:r>
                        <a:rPr lang="es-MX" sz="1400" b="0" i="0" u="none" strike="noStrike" baseline="0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de información que contiene datos relativos a diversas temáticas, las cuales se encuentran </a:t>
                      </a:r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relacionadas</a:t>
                      </a:r>
                      <a:r>
                        <a:rPr lang="es-MX" sz="1400" b="0" i="0" u="none" strike="noStrike" baseline="0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y </a:t>
                      </a:r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agrupadas  como un todo.</a:t>
                      </a:r>
                      <a:r>
                        <a:rPr lang="es-MX" sz="1400" b="0" i="0" u="none" strike="noStrike" baseline="0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s-MX" sz="14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FONDO ANTIGUO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Colección integrada por manuscrito y libros impresos con fecha anterior a 1900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COLECCIONES ESPECIALES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Es el conjunto de material bibliográfico y </a:t>
                      </a:r>
                      <a:r>
                        <a:rPr lang="es-MX" sz="14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hemerográficos</a:t>
                      </a:r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insustituibles y valiosos por su antigüedad, escasez, encuadernación o pertenencia a personalidades destacadas en algún campo de la actividad humana. Por ejemplo, impresos comprendidos entre los siglos XVI y XIX, códices manuscritos, archivos, etc.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MICROFILM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Colección de micropelículas de 16 y 35 </a:t>
                      </a:r>
                      <a:r>
                        <a:rPr lang="es-MX" sz="14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mm.</a:t>
                      </a:r>
                      <a:r>
                        <a:rPr lang="es-MX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con documentos históricos microfilmados procedentes de diversos acervos documentales nacionales y extranjeros.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ARCHIVO FOTOGRÁFICO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Colección digital organizada mediante el Sistema de Información Documental Histórica integrada por las imágenes de los 14 colecciones que forman parte del acervo del Instituto de Investigaciones Históricas y que son: “Dr. Raúl *Arreola Cortés” Reproducciones fotográficas de paisajes urbanos y rurales de varios lugares de Michoacán. Así como, retratos de familia, actos académicos y culturales de la Escuela Normal Urbana de Morelia y de la Universidad Michoacana. *“José Corona Núñez” Fotografías y diapositivas que muestran parte del trabajo arqueológico desarrollado por el maestro José Corona Núñez. *“Carolina Escudero de Múgica” Fotografías en blanco y negro y a color de artesanías, exposiciones de plantas florales y fiestas de los pueblos indígenas de la ribera del Lago de Pátzcuaro, incluye tarjetas postales y varias actividades académicas y culturales de estudiantes extranjeros. Formaban parte del acervo particular de la viuda del general Francisco J. Múgica. *“Lic. Alfredo Gálvez Bravo” Copia digital de parte del acervo fotográfico de los herederos del Lic. Alfredo Gálvez Bravo, rector de la Universidad Michoacana a finales de los años 50 del siglo XX. *“Dr. Gerardo Sánchez Díaz” Copias fotográficas e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internegativos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en blanco y negro, de ciudades, arquitectura, haciendas, paisajes, retratos, festividades y monumentos de varios lugares de Michoacán en los siglos XIX y XX. * Dr. Jesús Tapia. Imágenes digitales de ciudades Morelia, Pátzcuaro, Uruapan. Vida cotidiana, urbana y rural, retrato de familia, eventos políticos. De finales del siglo XIX y XX. *“Universidad” Imágenes de profesores, líderes estudiantiles, moradores de las casas del estudiante, vida universitaria, edificios y construcción de C. U *“Ayuntamiento de Morelia” Copia digital de los retratos de hombres y mujeres criminales, registrados por la Prefectura de Morelia, en tres libros especiales a finales del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porfiriato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así como los libros de mujeres públicas, resguardados en el Archivo Histórico del Ayuntamiento de Morelia.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  <p:pic>
        <p:nvPicPr>
          <p:cNvPr id="14" name="13 Imagen" descr="Imagen relacionad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562" y="622828"/>
            <a:ext cx="2304255" cy="123816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2970" y="30387601"/>
            <a:ext cx="19442159" cy="1725214"/>
          </a:xfrm>
        </p:spPr>
        <p:txBody>
          <a:bodyPr/>
          <a:lstStyle/>
          <a:p>
            <a:pPr algn="l"/>
            <a:r>
              <a:rPr lang="pt-BR" sz="2400" dirty="0"/>
              <a:t>VIGENTE A PARTIR DE: AGOSTO DE  2017</a:t>
            </a:r>
            <a:endParaRPr lang="es-MX" sz="6600" dirty="0"/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592438" y="30387601"/>
            <a:ext cx="9001135" cy="1725214"/>
          </a:xfrm>
        </p:spPr>
        <p:txBody>
          <a:bodyPr/>
          <a:lstStyle/>
          <a:p>
            <a:fld id="{5B54CC50-0BFA-48FB-AD89-E47A243EF8E8}" type="slidenum">
              <a:rPr lang="es-MX" sz="2800" smtClean="0"/>
              <a:t>1</a:t>
            </a:fld>
            <a:endParaRPr lang="es-MX" sz="2800" dirty="0"/>
          </a:p>
        </p:txBody>
      </p:sp>
      <p:sp>
        <p:nvSpPr>
          <p:cNvPr id="20" name="18 Marcador de número de diapositiva"/>
          <p:cNvSpPr txBox="1">
            <a:spLocks/>
          </p:cNvSpPr>
          <p:nvPr/>
        </p:nvSpPr>
        <p:spPr>
          <a:xfrm>
            <a:off x="8345655" y="30387601"/>
            <a:ext cx="13221263" cy="172521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defPPr>
              <a:defRPr lang="es-MX"/>
            </a:defPPr>
            <a:lvl1pPr marL="0" algn="r" defTabSz="3086100" rtl="0" eaLnBrk="1" latinLnBrk="0" hangingPunct="1">
              <a:defRPr sz="4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543050" algn="l" defTabSz="3086100" rtl="0" eaLnBrk="1" latinLnBrk="0" hangingPunct="1"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86100" algn="l" defTabSz="3086100" rtl="0" eaLnBrk="1" latinLnBrk="0" hangingPunct="1"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29150" algn="l" defTabSz="3086100" rtl="0" eaLnBrk="1" latinLnBrk="0" hangingPunct="1"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algn="l" defTabSz="3086100" rtl="0" eaLnBrk="1" latinLnBrk="0" hangingPunct="1"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5250" algn="l" defTabSz="3086100" rtl="0" eaLnBrk="1" latinLnBrk="0" hangingPunct="1"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58300" algn="l" defTabSz="3086100" rtl="0" eaLnBrk="1" latinLnBrk="0" hangingPunct="1"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1350" algn="l" defTabSz="3086100" rtl="0" eaLnBrk="1" latinLnBrk="0" hangingPunct="1"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344400" algn="l" defTabSz="3086100" rtl="0" eaLnBrk="1" latinLnBrk="0" hangingPunct="1"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/>
              <a:t>SB_CPSPO_ 8.2.1.a_8.2.2.a.2_8.5.1.c_2017_01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766E5A0-C192-41AE-A6FF-6E7D4053BC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4" y="0"/>
            <a:ext cx="4701959" cy="363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00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1278</Words>
  <Application>Microsoft Office PowerPoint</Application>
  <PresentationFormat>Personalizado</PresentationFormat>
  <Paragraphs>83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Atlanta</vt:lpstr>
      <vt:lpstr>Calibri</vt:lpstr>
      <vt:lpstr>Tahoma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Indira PGC</dc:creator>
  <cp:lastModifiedBy>Indira</cp:lastModifiedBy>
  <cp:revision>7</cp:revision>
  <dcterms:created xsi:type="dcterms:W3CDTF">2017-08-24T18:18:21Z</dcterms:created>
  <dcterms:modified xsi:type="dcterms:W3CDTF">2019-04-02T19:43:07Z</dcterms:modified>
</cp:coreProperties>
</file>